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9" r:id="rId20"/>
    <p:sldId id="290" r:id="rId21"/>
    <p:sldId id="285" r:id="rId22"/>
    <p:sldId id="286" r:id="rId23"/>
    <p:sldId id="28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024F-200A-4356-BFBD-4694501030B9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FB79-5DD5-4739-A5A2-129EA1A0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s-ES" sz="4600" dirty="0" smtClean="0">
                <a:solidFill>
                  <a:schemeClr val="bg2">
                    <a:lumMod val="50000"/>
                  </a:schemeClr>
                </a:solidFill>
              </a:rPr>
              <a:t>INSTITUCIÓN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EDUCATIVA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INSTITUTO NACIONAL MIXTO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PIENDAMÓ - CAUCA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75533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</a:rPr>
              <a:t>OBJETIVOS DEL MANUAL DE CONVIVENCIA</a:t>
            </a:r>
            <a:endParaRPr lang="es-E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Servir como instrumento de comunicación entre los miembros de la comunidad educativa en cuanto a sana convivencia.</a:t>
            </a:r>
          </a:p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Presentar una guía que oriente y regule el ejercicio de los derechos y libertades de cada miembro INAMIXTA.</a:t>
            </a:r>
          </a:p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Contribuir al desarrollo integral, dentro de un ambiente de respeto y de convivencia armónica.</a:t>
            </a:r>
          </a:p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Orientar al estudiante en el ejercicio de su libertad y en su capacidad para proveer y asumir la responsabilidad y consecuencias de sus actos.</a:t>
            </a:r>
          </a:p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Recordar a padres o acudientes las obligaciones y responsabilidades que tienen que afrontar para que el proceso educativo y formativo de los estudiantes se desarrolle con éxito.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EL GOBIERNO ESCOLAR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196753"/>
            <a:ext cx="743286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Se constituye   para   permitir   la   participación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democrática   de   todos   los  estamentos  de la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comunidad educativa.</a:t>
            </a:r>
          </a:p>
          <a:p>
            <a:pPr algn="just"/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Quiénes lo conforman?</a:t>
            </a:r>
          </a:p>
          <a:p>
            <a:pPr algn="just"/>
            <a:endParaRPr lang="es-ES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CONSEJO DIRECTIVO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CONSEJO ACADÉMICO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RECTOR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DOS DOCENTES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DOS PADRES DE FAMILIA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UN REPRESENTANTE DE LOS ESTUDIANTES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UN EXALUMNO</a:t>
            </a:r>
          </a:p>
          <a:p>
            <a:pPr algn="just">
              <a:buFontTx/>
              <a:buChar char="-"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UN REPRESSENTANTE DEL SECTOR PRODUCTIVO</a:t>
            </a:r>
            <a:endParaRPr lang="es-E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DERECHOS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3024337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Derecho es la facultad que tiene cada persona, para hacer, solicitar, decidir, poseer, recibir o exigir algo libremente, con la limitación que le impone los derechos de los demás y el orden jurídico.</a:t>
            </a:r>
          </a:p>
          <a:p>
            <a:pPr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DERECHOS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Cada estudiante tiene derecho a recibir de la comunidad educativa: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Respeto, aprecio, tolerancia y solidaridad.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Respeto por su raza, sexualidad, religión, política.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Atención y escucha ante cualquier petición o reclamo.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Protección ante toda forma de violencia física, verbal, psicológica y emocional.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Recibir los servicios de bienestar estudiantil.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Disponibilidad para utilizar adecuada y responsablemente los espacios y recursos que ofrece la Institución.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Ser evaluado cuando haya faltado con justa causa, dentro de los cinco (5) días hábiles siguientes a la falta.</a:t>
            </a:r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Ser evaluados de acuerdo al sistema Institucional de evaluación.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Recibir clases agradables, rodeados de un clima de motivación y entusiasmo.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Conocer las valoraciones correspondientes al finalizar cada período, antes de ser enviadas para ingreso al sistema.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Conocer al inicio de cada período la programación de cada materia, (indicadores de desempeño, temática, metodología, criterios de evaluación).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DERECHOS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Tener la posibilidad de enmendar y reparar los errores.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Ser estimulados por las buenas labores y el buen desempeño.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Recibir una identificación que haga constar que es miembro de la Comunidad Educativa INAMIXTA.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La defensa y la aplicación del debido proceso cuando de sancionar faltas se trate.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Participar en la evaluación anual de desempeño de los docentes regidos por el decreto 1278 de 2002.</a:t>
            </a:r>
          </a:p>
          <a:p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Utilizar el siguiente conducto regular para resolver cualquier tipo de situación:</a:t>
            </a:r>
          </a:p>
          <a:p>
            <a:endParaRPr lang="es-E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Profesor del             Director           Coordinador            Rector           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Concejo               </a:t>
            </a:r>
            <a:r>
              <a:rPr lang="es-ES" sz="1800" dirty="0" err="1" smtClean="0">
                <a:solidFill>
                  <a:schemeClr val="bg2">
                    <a:lumMod val="50000"/>
                  </a:schemeClr>
                </a:solidFill>
              </a:rPr>
              <a:t>Concejo</a:t>
            </a:r>
            <a:endParaRPr lang="es-E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</a:rPr>
              <a:t>     área                    de grupo                                                                    académico           directivo</a:t>
            </a: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DERECHOS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619672" y="544522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2987824" y="537321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644008" y="537321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5796136" y="537321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7308304" y="537321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065315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  Deber es la obligación moral que compromete a cada persona para obrar según los principios de la moral, la justicia o su propia conciencia.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Acatar y respetar el Manual de Convivencia.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Demostrar el sentido de pertenencia por la institución y respetar a todos y cada uno de los integrantes de la comunidad educativa.</a:t>
            </a:r>
          </a:p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Justificar por escrito las inasistencias. La excusa debe ser presentada por el padre de familia y/o acudiente, recibida y firmada por coordinación y luego entregada al director de grupo.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No usar el uniforme fuera del colegio si no está representando la institución en alguna actividad.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Cuidar los enseres, la planta física y los implementos de trabajo de la institución. 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Mantener, con el buen comportamiento, la excelente imagen de la institución.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Mantener limpios y ordenados todos los espacios de la institución y  su entorno para contribuir a la conservación del medio ambiente.</a:t>
            </a:r>
          </a:p>
          <a:p>
            <a:pPr algn="just"/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Lucir el uniforme de manera correcta y adecuada.</a:t>
            </a:r>
          </a:p>
          <a:p>
            <a:endParaRPr lang="es-ES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05499" y="3275221"/>
            <a:ext cx="4187249" cy="21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348880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MANUAL </a:t>
            </a:r>
          </a:p>
          <a:p>
            <a:pPr algn="ctr"/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DE CONVIVENCIA ESCOLAR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04604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Conocer y respetar los símbolos patrios y los de la Institución INAMIX.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19442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83145"/>
            <a:ext cx="1872208" cy="20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carlos\Escritorio\INAMIX\INAMIX 2013\Manual Convivencia\bandera+IT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9209"/>
            <a:ext cx="3532659" cy="302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Mantener el cabello limpio y ordenado. Los hombres deberán llevar el cabello corto.</a:t>
            </a:r>
          </a:p>
          <a:p>
            <a:endParaRPr lang="es-ES" sz="3000" dirty="0">
              <a:solidFill>
                <a:schemeClr val="bg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carlos\Escritorio\INAMIX\INAMIX 2013\Manual Convivencia\2013-11-11-17-17-04-2577227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2160241" cy="2880320"/>
          </a:xfrm>
          <a:prstGeom prst="rect">
            <a:avLst/>
          </a:prstGeom>
          <a:noFill/>
        </p:spPr>
      </p:pic>
      <p:pic>
        <p:nvPicPr>
          <p:cNvPr id="1027" name="Picture 3" descr="C:\Documents and Settings\carlos\Escritorio\INAMIX\INAMIX 2013\Manual Convivencia\images-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1885950" cy="1247775"/>
          </a:xfrm>
          <a:prstGeom prst="rect">
            <a:avLst/>
          </a:prstGeom>
          <a:noFill/>
        </p:spPr>
      </p:pic>
      <p:pic>
        <p:nvPicPr>
          <p:cNvPr id="1028" name="Picture 4" descr="C:\Documents and Settings\carlos\Escritorio\INAMIX\INAMIX 2013\Manual Convivencia\cortes-cabello-para-hombres-hipster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358132" cy="3291258"/>
          </a:xfrm>
          <a:prstGeom prst="rect">
            <a:avLst/>
          </a:prstGeom>
          <a:noFill/>
        </p:spPr>
      </p:pic>
      <p:pic>
        <p:nvPicPr>
          <p:cNvPr id="1029" name="Picture 5" descr="C:\Documents and Settings\carlos\Escritorio\INAMIX\INAMIX 2013\Manual Convivencia\2013-11-11-17-18-50--128783117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1440160" cy="205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/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Llamar a las personas por su propio nombre, evitando así el uso de seudónimos o apodos que conlleven al perjuicio de la dignidad humana.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832648" cy="33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936104"/>
          </a:xfrm>
        </p:spPr>
        <p:txBody>
          <a:bodyPr>
            <a:normAutofit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Informar oportunamente de daños que observe y responder cuando sea culpable.</a:t>
            </a:r>
          </a:p>
          <a:p>
            <a:endParaRPr lang="es-ES" sz="2600" dirty="0">
              <a:solidFill>
                <a:schemeClr val="bg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Utilizar un vocabulario adecuado para fortalecer la sana convivencia.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328592" cy="342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Evitar expresar excesivas muestras de afecto y amor en los espacios de la Institución.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carlos\Escritorio\INAMIX\INAMIX 2013\Manual Convivencia\leyes-sexuales-prohibido-sexo-300x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824536" cy="358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Evitar promover, y participar en conflictos y actos violentos.                          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carlos\Escritorio\INAMIX\INAMIX 2013\Manual Convivencia\C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464495" cy="358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No consumir, expender ni portar sustancias que atenten contra la integridad personal y la comunidad educativa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 descr="C:\Documents and Settings\carlos\Escritorio\INAMIX\INAMIX 2013\Manual Convivencia\PROHIBIDO FU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1507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51216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Asistir a todas las clases puntualmente  sin quedarse por fuera del salón y participar de manera presencial en las actividades organizadas en cada materia y las programadas por la Institución.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carlos\Escritorio\INAMIX\INAMIX 2013\Cartelera\Preservar Inamix\C02_02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8326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792088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Entregar puntualmente los trabajos y tareas en las fechas indicadas.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077421" cy="39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18457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Este manual respetará el debido proceso y trabajará por la solución de conflictos en forma concertada, buscando a través del diálogo una sana convivencia en toda la comunidad educativa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20080" cy="7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65618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Permanecer en el aula de clase, conservando la disciplina en presencia o ausencia del docente, aprovechando el tiempo, fortaleciendo conocimientos adquiridos y realizando trabajos pendientes.</a:t>
            </a:r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carlos\Escritorio\INAMIX\INAMIX 2013\Cartelera\Preservar Inamix\lisa simpson, La campana de cri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80720" cy="364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96143"/>
          </a:xfrm>
        </p:spPr>
        <p:txBody>
          <a:bodyPr>
            <a:normAutofit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No usar en horas de clase celulares, reproductores de música, cartas, revistas y demás objetos que interrumpan o distraigan la atención.</a:t>
            </a:r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Documents and Settings\carlos\Escritorio\INAMIX\INAMIX 2013\Manual Convivencia\celula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2143125" cy="2143125"/>
          </a:xfrm>
          <a:prstGeom prst="rect">
            <a:avLst/>
          </a:prstGeom>
          <a:noFill/>
        </p:spPr>
      </p:pic>
      <p:pic>
        <p:nvPicPr>
          <p:cNvPr id="8196" name="Picture 4" descr="C:\Documents and Settings\carlos\Escritorio\INAMIX\INAMIX 2013\Manual Convivencia\auricul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143125" cy="21336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229991" cy="22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86409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No llevar prendas y accesorios que no sean parte del uniforme.</a:t>
            </a:r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DEBERES DE LOS ESTUDIANTES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7547" y="3286018"/>
            <a:ext cx="396250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5083" y="3089973"/>
            <a:ext cx="3658448" cy="18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HORARIO DE CLASE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Hora de entrada:  7:00 </a:t>
            </a:r>
            <a:r>
              <a:rPr lang="es-ES" sz="2800" dirty="0" err="1" smtClean="0">
                <a:solidFill>
                  <a:schemeClr val="bg2">
                    <a:lumMod val="50000"/>
                  </a:schemeClr>
                </a:solidFill>
              </a:rPr>
              <a:t>a.m</a:t>
            </a:r>
            <a:endParaRPr lang="es-E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Hora de salida:      1:00 </a:t>
            </a:r>
            <a:r>
              <a:rPr lang="es-ES" sz="2800" dirty="0" err="1" smtClean="0">
                <a:solidFill>
                  <a:schemeClr val="bg2">
                    <a:lumMod val="50000"/>
                  </a:schemeClr>
                </a:solidFill>
              </a:rPr>
              <a:t>p.m</a:t>
            </a:r>
            <a:endParaRPr lang="es-E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La acumulación de tres (3) retardos o ausencias injustificadas motivará el llamado de los padres de familia y/o acudiente. Si después de este proceso se reincide se convierte en falta grave.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Si el estudiante es sorprendido entrando a la Institución por lugares diferentes a la portería se sanciona con llamado al padre de familia. En caso de reincidir se considerará como falta grave.</a:t>
            </a:r>
          </a:p>
          <a:p>
            <a:pPr algn="just"/>
            <a:r>
              <a:rPr lang="es-ES" sz="2600" dirty="0" smtClean="0">
                <a:solidFill>
                  <a:schemeClr val="bg2">
                    <a:lumMod val="50000"/>
                  </a:schemeClr>
                </a:solidFill>
              </a:rPr>
              <a:t>Si no se presenta el padre de familia y/o acudiente no se recibirá al estudiante hasta tanto no se responsabilice de dicha situación.</a:t>
            </a:r>
          </a:p>
          <a:p>
            <a:pPr algn="just">
              <a:buNone/>
            </a:pPr>
            <a:endParaRPr lang="es-E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FILOSOFÍA INSTITUCIONAL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91683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Fundamentada en el amor por el ser y el saber, en el interés por el conocimiento y en la conciencia de que el saber y el hacer cobran valor si se hace teniendo en cuenta el contexto social y el beneficio de la humanidad.</a:t>
            </a:r>
          </a:p>
          <a:p>
            <a:pPr algn="just"/>
            <a:endParaRPr lang="es-E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792087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VISIÓN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560840" cy="4032448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La Institución Educativa Instituto Nacional Mixto busca permanentemente la excelencia con una cultura de conocimiento continuo enmarcado en los valores sociales, culturales y deportivos. Será una institución educativa que articule investigación y aprendizaje para contribuir al desarrollo integral del ser humano.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MISIÓN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1988840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300" dirty="0" smtClean="0">
                <a:solidFill>
                  <a:schemeClr val="bg2">
                    <a:lumMod val="50000"/>
                  </a:schemeClr>
                </a:solidFill>
              </a:rPr>
              <a:t>La Institución Educativa Instituto Nacional Mixto, ofrece espacios para el desarrollo de la creatividad, espíritu crítico y responsabilidad social y la realización de procesos pedagógicos en el fortalecimiento de potencialidades para la formación integral del ser humano.</a:t>
            </a:r>
            <a:endParaRPr lang="es-ES" sz="3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VALORES INAMIXTAS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787208" cy="413732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RESPETO</a:t>
            </a:r>
          </a:p>
          <a:p>
            <a:pPr algn="ctr">
              <a:buNone/>
            </a:pPr>
            <a:endParaRPr lang="es-E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RESPONSABILIDAD</a:t>
            </a:r>
          </a:p>
          <a:p>
            <a:pPr algn="ctr">
              <a:buNone/>
            </a:pPr>
            <a:endParaRPr lang="es-E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SOLIDARIDAD</a:t>
            </a:r>
          </a:p>
          <a:p>
            <a:pPr algn="ctr">
              <a:buNone/>
            </a:pPr>
            <a:endParaRPr lang="es-E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TOLERANCIA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" cy="8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PERFIL DEL ESTUDIANTE INAMIXTA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3777283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Capaz de cumplir sus deberes con responsabilidad.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Que exige respeto respetando a los demás.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Con sentido de pertenencia por la Institución.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Dispuesto a buscar el conocimiento, desarrollo cultural, artístico, tecnológico y bienestar social.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Con entusiasmo para participar y colaborar en las actividades y proyectos liderados por la institución.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Ordenado y con hábitos de estudio.</a:t>
            </a:r>
          </a:p>
          <a:p>
            <a:pPr>
              <a:buNone/>
            </a:pP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340768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El estudiante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Inamixta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es un joven:</a:t>
            </a:r>
            <a:endParaRPr lang="es-E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536504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Que respeta la naturaleza.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Que persevera en sus aspiraciones.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Hábil para manejar sus emociones y conflictos.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Responsable y honesto.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Creativo e innovador.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Dispuesto a compartir, escuchar, demostrar aprecio, dar y recibir opiniones para solucionar conflictos.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Líder, generoso, creíble y confiable.</a:t>
            </a:r>
          </a:p>
          <a:p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</a:rPr>
              <a:t>Con una visión personal de la vida.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PERFIL DEL ESTUDIANTE INAMIXTA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340768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El estudiante </a:t>
            </a:r>
            <a:r>
              <a:rPr lang="es-ES" sz="3200" dirty="0" err="1" smtClean="0">
                <a:solidFill>
                  <a:schemeClr val="bg2">
                    <a:lumMod val="50000"/>
                  </a:schemeClr>
                </a:solidFill>
              </a:rPr>
              <a:t>Inamixta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 es un joven:</a:t>
            </a:r>
            <a:endParaRPr lang="es-E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Personalizado 1">
      <a:dk1>
        <a:srgbClr val="00AC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1369</Words>
  <Application>Microsoft Office PowerPoint</Application>
  <PresentationFormat>Presentación en pantalla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INSTITUCIÓN EDUCATIVA</vt:lpstr>
      <vt:lpstr>Diapositiva 2</vt:lpstr>
      <vt:lpstr>Este manual respetará el debido proceso y trabajará por la solución de conflictos en forma concertada, buscando a través del diálogo una sana convivencia en toda la comunidad educativa</vt:lpstr>
      <vt:lpstr>FILOSOFÍA INSTITUCIONAL</vt:lpstr>
      <vt:lpstr>VISIÓN</vt:lpstr>
      <vt:lpstr>MISIÓN</vt:lpstr>
      <vt:lpstr>VALORES INAMIXTAS</vt:lpstr>
      <vt:lpstr>PERFIL DEL ESTUDIANTE INAMIXTA</vt:lpstr>
      <vt:lpstr>PERFIL DEL ESTUDIANTE INAMIXTA</vt:lpstr>
      <vt:lpstr>OBJETIVOS DEL MANUAL DE CONVIVENCIA</vt:lpstr>
      <vt:lpstr>EL GOBIERNO ESCOLAR</vt:lpstr>
      <vt:lpstr>DERECHOS DE LOS ESTUDIANTES</vt:lpstr>
      <vt:lpstr>DERECHOS DE LOS ESTUDIANTES</vt:lpstr>
      <vt:lpstr>DERECHOS DE LOS ESTUDIANTES</vt:lpstr>
      <vt:lpstr>DERECHOS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DEBERES DE LOS ESTUDIANTES</vt:lpstr>
      <vt:lpstr>HORARIO DE CLASE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</dc:title>
  <dc:creator>carlos gomez</dc:creator>
  <cp:lastModifiedBy>carlos g</cp:lastModifiedBy>
  <cp:revision>71</cp:revision>
  <dcterms:created xsi:type="dcterms:W3CDTF">2013-11-11T14:15:27Z</dcterms:created>
  <dcterms:modified xsi:type="dcterms:W3CDTF">2014-11-24T00:43:43Z</dcterms:modified>
</cp:coreProperties>
</file>